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7"/>
  </p:notesMasterIdLst>
  <p:sldIdLst>
    <p:sldId id="256" r:id="rId2"/>
    <p:sldId id="259" r:id="rId3"/>
    <p:sldId id="258" r:id="rId4"/>
    <p:sldId id="260" r:id="rId5"/>
    <p:sldId id="263" r:id="rId6"/>
    <p:sldId id="264" r:id="rId7"/>
    <p:sldId id="314" r:id="rId8"/>
    <p:sldId id="285" r:id="rId9"/>
    <p:sldId id="266" r:id="rId10"/>
    <p:sldId id="284" r:id="rId11"/>
    <p:sldId id="320" r:id="rId12"/>
    <p:sldId id="313" r:id="rId13"/>
    <p:sldId id="31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309" r:id="rId23"/>
    <p:sldId id="315" r:id="rId24"/>
    <p:sldId id="311" r:id="rId25"/>
    <p:sldId id="310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6" r:id="rId35"/>
    <p:sldId id="287" r:id="rId36"/>
    <p:sldId id="288" r:id="rId37"/>
    <p:sldId id="289" r:id="rId38"/>
    <p:sldId id="290" r:id="rId39"/>
    <p:sldId id="291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4" r:id="rId51"/>
    <p:sldId id="305" r:id="rId52"/>
    <p:sldId id="319" r:id="rId53"/>
    <p:sldId id="312" r:id="rId54"/>
    <p:sldId id="318" r:id="rId55"/>
    <p:sldId id="316" r:id="rId56"/>
    <p:sldId id="322" r:id="rId57"/>
    <p:sldId id="265" r:id="rId58"/>
    <p:sldId id="323" r:id="rId59"/>
    <p:sldId id="324" r:id="rId60"/>
    <p:sldId id="325" r:id="rId61"/>
    <p:sldId id="326" r:id="rId62"/>
    <p:sldId id="327" r:id="rId63"/>
    <p:sldId id="329" r:id="rId64"/>
    <p:sldId id="328" r:id="rId65"/>
    <p:sldId id="261" r:id="rId6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8C710C"/>
    <a:srgbClr val="494F49"/>
    <a:srgbClr val="0265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F96AE78-495A-4EC4-8DB2-30449E3D76FD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6D9F512-4FF8-4F56-B90F-76D341F5D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249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Provider Skit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602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S/;P HYSTERECTOMY INCREASED SX   STRESS- TAKING CARE OF KIDS, GRANDKIDS AND AGING PARENTS ALL WHILE MAINTAINING CAREER,  50% DIVORCE AFTER 50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214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62% OF WOMEN IN TRANSITION  hot flashes and memory performance. Bilateral oophorectomy at 45 years of age or younger is associated with increased risk of dementia.</a:t>
            </a:r>
          </a:p>
          <a:p>
            <a:r>
              <a:rPr lang="en-US" dirty="0"/>
              <a:t>Other factors with cognitive decline and dementia: cardiovascular factors, DM, low education, obesity, physical inactivity, low social contact, excessive alcohol consumption, traumatic brain injury, and pollution.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728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SAW INCREASE TKA AT 55 , More than 50% of women report arthralgia, Fibromyalgia is 10 times more common Estrogen has a complex involvement in joint health:</a:t>
            </a:r>
          </a:p>
          <a:p>
            <a:r>
              <a:rPr lang="en-US" dirty="0"/>
              <a:t>Positive effects on cartilage metabolism.</a:t>
            </a:r>
          </a:p>
          <a:p>
            <a:r>
              <a:rPr lang="en-US" dirty="0"/>
              <a:t>Positive effects on balancing inflammatory reactions.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855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TOPICAL ESTRADIOL ON FACE, 30% decline in skin collagen in the first 5 years after menopause, about 2% per year decline over next 20 years.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3804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MINOXIDIL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595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Mayo clinic reveals 3-6  </a:t>
            </a:r>
            <a:r>
              <a:rPr lang="en-US" dirty="0" err="1"/>
              <a:t>lb</a:t>
            </a:r>
            <a:r>
              <a:rPr lang="en-US" dirty="0"/>
              <a:t> weight gain in perimenopause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6695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Addi, Cialis  often underreported   hypoactive sexual disorder, female arousal disorder, pain/penetration disorder,   testosterone, The loss of sex hormones can be associated with low libido and decrease in orgasm response.   Bloodwork is constantly changing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114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Progestin IUD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1706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Fda</a:t>
            </a:r>
            <a:r>
              <a:rPr lang="en-US" dirty="0"/>
              <a:t> approved for osteoporosis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81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Itchy ears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816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VEOHZAH AND LYNKUET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11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ONCE THOUGT BENIGN, NO MORE!!!   ASSOCIATED WITH EARLY COGNITIVE DECLINE AND EARLY HEART DISEASE.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035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R/O THYROID    LAST 10 YEARS       LEG THEREMOMETER,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3617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BLACK BOX WARNING FOR TOPICAL VAGINAL ESTROGEN       50 BILLION SAVINGS FOR NH PATIENTS DUE TO RECURRENT UTI AND UROSEPSIS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113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BE MANY OTHER CAUSES, MUST HAVE EXAM TO EVALUATE FOR SKIN CHANGES THAT CAN CAUS LICHEN SCLEROSIS,    PELVIC FLOOR PT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547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pelvic floor dysfunction because of hypertonicity of the pelvic floor muscles.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85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AFFECTS REM AND DEEP SLEEP,    FROZEN SHOULDER    50% POST MENOPAUSE HAVE </a:t>
            </a:r>
            <a:r>
              <a:rPr lang="en-US" dirty="0" err="1"/>
              <a:t>osa</a:t>
            </a:r>
            <a:r>
              <a:rPr lang="en-US" dirty="0"/>
              <a:t>, RESTLESS LEGS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9F512-4FF8-4F56-B90F-76D341F5D6F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410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8782B-5097-7184-1082-0C55178FAD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CD52B7-30B7-36ED-18A5-F8B30A17FA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07887-82B3-0220-A841-D2C45F80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A6875-00B1-49FC-A9DA-3CF6D08B680B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F0981-D22E-3E46-AB11-87B7F7AF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87F1B-C922-BED1-BFEF-30FB3DA48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6C17-8014-4475-BB90-40FC1B28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2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8628-1B58-CCA9-97AB-7A7EBD803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D37F97-D89D-64E0-C6A0-2CF09A6DB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73648-52D5-D402-77EC-0DF5EDE90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A6875-00B1-49FC-A9DA-3CF6D08B680B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9B506-568D-1303-6166-B80A2F512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FB785-3922-7168-25B3-CC4E3E586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6C17-8014-4475-BB90-40FC1B28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0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0B2FA6-DF14-09C1-2014-2300F5795D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C20570-F31C-6A3A-E60B-9B6AFE7255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3086D9-999E-C240-061A-A4B2BA9B4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A6875-00B1-49FC-A9DA-3CF6D08B680B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1AB2F5-58A7-7A81-ADE1-137461058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C85E98-DBBD-0257-FC60-76F0E4470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6C17-8014-4475-BB90-40FC1B28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59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3A0FA-B294-0995-4049-6FC042629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4098F-FBEF-D870-588F-0E6A1734B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BCBBE-B83B-35F9-8188-4A9D9193E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A6875-00B1-49FC-A9DA-3CF6D08B680B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F482A-CE3D-F3B3-0055-D6E4BA44D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F4BD2-08D7-FEA9-EAB5-8E67CE840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6C17-8014-4475-BB90-40FC1B28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9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66393-9CEF-CA4D-3676-FDE8FC69B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1779B7-1288-A1BF-683D-50909B987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E9F9F-5A36-90E5-6807-8337463DA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A6875-00B1-49FC-A9DA-3CF6D08B680B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D3043D-4384-B6FF-0CD4-0FF0E6B96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FBC24-495E-66FB-FFCC-9DB523500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6C17-8014-4475-BB90-40FC1B28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7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3FB39-0698-48DF-54BD-F8E4ABA51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133B3-6BD2-0A1B-C4D8-CB1387DAE1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F27232-009A-B276-56E7-3F58C96171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33114-69E9-53DB-DF26-DF244A0C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A6875-00B1-49FC-A9DA-3CF6D08B680B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D687D-CAF8-1153-AB1C-8E48E6903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4247AB-93D0-1312-4D5C-9FD7A307B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6C17-8014-4475-BB90-40FC1B28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1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AF992-5A6A-14DF-0239-D15DA1090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542AC-043B-4FB3-DF4B-95F39AEF3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7D403E-FFC6-C697-92E9-1C2BA3AC5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913CE4-518C-6E59-CAB3-298A273F50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B9F3AE-49A3-5513-1D69-9F49BEACD5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93240E-C410-849A-AA0C-55455CB25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A6875-00B1-49FC-A9DA-3CF6D08B680B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25BBCE-086A-D8D3-4659-6A2674CCF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AA6A0C-9CAA-812C-79C8-0D1532FB4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6C17-8014-4475-BB90-40FC1B28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12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6958C-CBCA-519D-CB61-E3866EC99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0547F0-AA42-9666-4A73-4E62F3ABC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A6875-00B1-49FC-A9DA-3CF6D08B680B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CC126C-3A1B-0345-3EEB-4AB6825A4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008499-8148-C14B-7E8F-870C9B748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6C17-8014-4475-BB90-40FC1B28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07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FC1482-D810-291F-D8C8-277897994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A6875-00B1-49FC-A9DA-3CF6D08B680B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1EC1CE-BF8E-EC40-FB6F-D1DBAD415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36E55-3419-FAF1-6A6B-99552DA8F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6C17-8014-4475-BB90-40FC1B28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10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9D8EC-F399-ACE5-713C-318EA1386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6A60C-5387-BBB4-9C3F-5A7B21409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01F5F7-4E7E-9ECA-652A-EA8F329A21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E42694-CFBA-B062-9E05-E527974B8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A6875-00B1-49FC-A9DA-3CF6D08B680B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8982F4-C65C-5647-FE8B-29B61EF6C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05D255-73BC-5496-ED7B-70FDB235B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6C17-8014-4475-BB90-40FC1B28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2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6951C-5FE8-BD8A-AFC0-32BAFAE2C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9FB04B-A84E-8CB0-19B1-C03FAE1BF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1FDEB9-FF44-EB38-17A0-6E87B2B1DC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F1BB0C-F291-F0E2-CCCE-9FDC45AA3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A6875-00B1-49FC-A9DA-3CF6D08B680B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1B7E7-9256-0D4F-1D31-163E586C5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329A5D-97B5-63FB-C16C-7257D96DF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6C17-8014-4475-BB90-40FC1B28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67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6C26A0-53C9-DF01-5D30-C04202E59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CB5E4-E2F4-B6D3-9832-03D8EF610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EBB76-EC09-6995-3528-AA33B9B72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7A6875-00B1-49FC-A9DA-3CF6D08B680B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512FE-FB7F-A9BB-C789-DC36193613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36A12-8307-4C0B-F23A-91183D4A9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A76C17-8014-4475-BB90-40FC1B286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944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_B1ydy01bws?feature=oembed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A46E-5EE7-553A-E1C4-DF3B20E9BD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55847"/>
            <a:ext cx="9144000" cy="1354116"/>
          </a:xfrm>
        </p:spPr>
        <p:txBody>
          <a:bodyPr>
            <a:normAutofit/>
          </a:bodyPr>
          <a:lstStyle/>
          <a:p>
            <a:r>
              <a:rPr lang="en-US" sz="7200" dirty="0"/>
              <a:t>We’re In This Together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1EEC7E-2B40-6ED5-1B00-18D910001F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Women’s Health Event</a:t>
            </a:r>
          </a:p>
          <a:p>
            <a:r>
              <a:rPr lang="en-US" dirty="0"/>
              <a:t>March 25,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1C5F7D-692E-9112-6D65-96FA233BF9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9" y="88879"/>
            <a:ext cx="2043538" cy="181239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2BDAF22-6D45-16A8-01CA-85FFBC769445}"/>
              </a:ext>
            </a:extLst>
          </p:cNvPr>
          <p:cNvSpPr/>
          <p:nvPr/>
        </p:nvSpPr>
        <p:spPr>
          <a:xfrm>
            <a:off x="0" y="5525613"/>
            <a:ext cx="12192000" cy="13541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868232-4522-E73F-7775-DF14934B0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128" y="5940994"/>
            <a:ext cx="2983167" cy="83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9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7F14534-DBEC-74D9-4111-2F7D5D38DD9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5601"/>
          <a:stretch>
            <a:fillRect/>
          </a:stretch>
        </p:blipFill>
        <p:spPr>
          <a:xfrm>
            <a:off x="2507132" y="41148"/>
            <a:ext cx="7177736" cy="677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7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nline Media 6" title="Remember when Gilda Radner played Roseanne Rosanna Danna on SNL? #funny #healingjourney">
            <a:hlinkClick r:id="" action="ppaction://media"/>
            <a:extLst>
              <a:ext uri="{FF2B5EF4-FFF2-40B4-BE49-F238E27FC236}">
                <a16:creationId xmlns:a16="http://schemas.microsoft.com/office/drawing/2014/main" id="{4270AEA6-A8F0-920C-3602-0C0A2D6B4CC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157663" y="0"/>
            <a:ext cx="38750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1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5A9602B-02A8-3B06-A207-923D268A6B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571136" y="-95864"/>
            <a:ext cx="7049728" cy="704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35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D0E59F-8502-7FB0-BC26-F20E5EC2D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75" y="2923163"/>
            <a:ext cx="3934837" cy="39348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6C400D-8BBD-EE1F-47B3-318AC80D2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4713" y="144385"/>
            <a:ext cx="4333812" cy="2811541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0041366-36BF-77E0-C9CF-D3A5B6BA65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864910" y="2955926"/>
            <a:ext cx="6680337" cy="375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80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DD1B598-679C-EB8A-6B7C-856D37907C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187" t="9999" r="13561" b="33598"/>
          <a:stretch>
            <a:fillRect/>
          </a:stretch>
        </p:blipFill>
        <p:spPr>
          <a:xfrm>
            <a:off x="256597" y="1253613"/>
            <a:ext cx="11935403" cy="466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67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61D3EB3-2335-2291-3BDB-D40482DDCB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83534" y="204634"/>
            <a:ext cx="12008466" cy="675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6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C67357-66AC-8EAB-A721-DBA853B9D9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3276" t="9070" r="8124" b="35984"/>
          <a:stretch>
            <a:fillRect/>
          </a:stretch>
        </p:blipFill>
        <p:spPr>
          <a:xfrm>
            <a:off x="92421" y="1106128"/>
            <a:ext cx="12007158" cy="470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4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67D3102-A333-1D10-FEF3-74B65EDCF8E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5324" t="10907" r="15393"/>
          <a:stretch>
            <a:fillRect/>
          </a:stretch>
        </p:blipFill>
        <p:spPr>
          <a:xfrm>
            <a:off x="941438" y="341621"/>
            <a:ext cx="10309123" cy="651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02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C9A05FE-15F7-0CEC-F281-F2C833C14DF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445" t="10671" r="11975"/>
          <a:stretch>
            <a:fillRect/>
          </a:stretch>
        </p:blipFill>
        <p:spPr>
          <a:xfrm>
            <a:off x="555672" y="115809"/>
            <a:ext cx="11080656" cy="674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99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3269413-A8F5-33A7-9348-59FE87F42C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5096" t="9774" r="23999" b="20483"/>
          <a:stretch>
            <a:fillRect/>
          </a:stretch>
        </p:blipFill>
        <p:spPr>
          <a:xfrm>
            <a:off x="164690" y="147332"/>
            <a:ext cx="11862619" cy="656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69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49863-EE21-180F-EC81-99432A5A4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BE785-AD05-0EF6-0C96-CA5F3439A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5673" y="3903684"/>
            <a:ext cx="9144000" cy="1354116"/>
          </a:xfrm>
        </p:spPr>
        <p:txBody>
          <a:bodyPr>
            <a:normAutofit/>
          </a:bodyPr>
          <a:lstStyle/>
          <a:p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6308D-BA66-18D9-AB52-2C6D44E875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454" y="1399165"/>
            <a:ext cx="9144000" cy="1655762"/>
          </a:xfrm>
        </p:spPr>
        <p:txBody>
          <a:bodyPr>
            <a:noAutofit/>
          </a:bodyPr>
          <a:lstStyle/>
          <a:p>
            <a:r>
              <a:rPr lang="en-US" sz="6000" dirty="0"/>
              <a:t>Not Your Mama’s Menopause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757EAB9-E18C-9254-A4D8-3EEDDF388127}"/>
              </a:ext>
            </a:extLst>
          </p:cNvPr>
          <p:cNvSpPr/>
          <p:nvPr/>
        </p:nvSpPr>
        <p:spPr>
          <a:xfrm>
            <a:off x="0" y="5525613"/>
            <a:ext cx="12192000" cy="13541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7999D5-F170-72C5-0F6E-49462542E5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545" y="5835191"/>
            <a:ext cx="3130949" cy="87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60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954DCD8-42DA-496A-957C-0EB74232E6D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315" t="11206" r="52631" b="7470"/>
          <a:stretch>
            <a:fillRect/>
          </a:stretch>
        </p:blipFill>
        <p:spPr>
          <a:xfrm>
            <a:off x="2947219" y="171822"/>
            <a:ext cx="6297561" cy="685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9DAA323-443E-7493-C637-EF334F919B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5660" t="10778" r="3643"/>
          <a:stretch>
            <a:fillRect/>
          </a:stretch>
        </p:blipFill>
        <p:spPr>
          <a:xfrm>
            <a:off x="251047" y="194678"/>
            <a:ext cx="11689906" cy="646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79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6B54449-C00C-311C-5633-C8CC5EAA2AB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5237" t="9051" r="8425"/>
          <a:stretch>
            <a:fillRect/>
          </a:stretch>
        </p:blipFill>
        <p:spPr>
          <a:xfrm>
            <a:off x="543233" y="138719"/>
            <a:ext cx="11105534" cy="658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04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07A040BB-7FFA-147C-1CE5-E3F97915D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09639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Your Pelvic Floor Physical Therapy Team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07EC734-3711-8AF5-30F0-B2A43DC7D86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5026" y="1100518"/>
            <a:ext cx="3057271" cy="4585907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2D8C354-5F1B-20BA-E9BE-240DEEF6811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639579" y="1100519"/>
            <a:ext cx="3057271" cy="458590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ED4B29-4247-7E18-1B92-98CB911857B1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33588" y="5694426"/>
            <a:ext cx="4200145" cy="471488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/>
              <a:t>NELLA BERNARDONI, PT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E9D7AF-8434-D344-E2F4-C268FDF242F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68142" y="5657913"/>
            <a:ext cx="4200144" cy="544513"/>
          </a:xfrm>
        </p:spPr>
        <p:txBody>
          <a:bodyPr>
            <a:noAutofit/>
          </a:bodyPr>
          <a:lstStyle/>
          <a:p>
            <a:r>
              <a:rPr lang="en-US" dirty="0"/>
              <a:t>STEPHANIE CLEARY, PT </a:t>
            </a:r>
          </a:p>
        </p:txBody>
      </p:sp>
    </p:spTree>
    <p:extLst>
      <p:ext uri="{BB962C8B-B14F-4D97-AF65-F5344CB8AC3E}">
        <p14:creationId xmlns:p14="http://schemas.microsoft.com/office/powerpoint/2010/main" val="141261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79A17D-A7C2-3864-0B9F-1C07183ED8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04" t="8385" r="15879" b="31902"/>
          <a:stretch>
            <a:fillRect/>
          </a:stretch>
        </p:blipFill>
        <p:spPr>
          <a:xfrm>
            <a:off x="0" y="818535"/>
            <a:ext cx="12254402" cy="522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51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B65BC9B-891B-14B7-DB7C-304157DBC81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660" t="10203" r="12258"/>
          <a:stretch>
            <a:fillRect/>
          </a:stretch>
        </p:blipFill>
        <p:spPr>
          <a:xfrm>
            <a:off x="677733" y="189478"/>
            <a:ext cx="10836534" cy="666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2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8F5D52F-A934-8CA3-82B2-1F6890ABAE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9348" t="11101" r="12706" b="21055"/>
          <a:stretch>
            <a:fillRect/>
          </a:stretch>
        </p:blipFill>
        <p:spPr>
          <a:xfrm>
            <a:off x="178792" y="370661"/>
            <a:ext cx="11834416" cy="579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55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5B47E4F-432F-0187-835B-71416F04D1C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4309" t="10035" r="23751" b="23883"/>
          <a:stretch>
            <a:fillRect/>
          </a:stretch>
        </p:blipFill>
        <p:spPr>
          <a:xfrm>
            <a:off x="287408" y="427703"/>
            <a:ext cx="11617184" cy="6002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90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341BF9F-AE37-8FB8-ABE3-B88FA3CF13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546" t="10523" r="16664" b="29482"/>
          <a:stretch>
            <a:fillRect/>
          </a:stretch>
        </p:blipFill>
        <p:spPr>
          <a:xfrm>
            <a:off x="295257" y="1050712"/>
            <a:ext cx="11601485" cy="503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3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9100979-52DF-AE5E-8B78-F3E5CBC4611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5388" t="11804" r="9864" b="16605"/>
          <a:stretch>
            <a:fillRect/>
          </a:stretch>
        </p:blipFill>
        <p:spPr>
          <a:xfrm>
            <a:off x="309715" y="128707"/>
            <a:ext cx="11559907" cy="622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74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FE4E9-6D80-5D43-64E3-0710A5060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0C3D1-B61D-91B6-6830-0907FF9D86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8436" y="521011"/>
            <a:ext cx="9144000" cy="674067"/>
          </a:xfrm>
        </p:spPr>
        <p:txBody>
          <a:bodyPr>
            <a:normAutofit fontScale="90000"/>
          </a:bodyPr>
          <a:lstStyle/>
          <a:p>
            <a:r>
              <a:rPr lang="en-US" sz="7200" dirty="0">
                <a:solidFill>
                  <a:srgbClr val="FF3399"/>
                </a:solidFill>
              </a:rPr>
              <a:t>Menopausal Barbie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57E0D-9B17-8927-9E4F-E81CA1C9F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8437" y="1607127"/>
            <a:ext cx="3879272" cy="2724728"/>
          </a:xfrm>
        </p:spPr>
        <p:txBody>
          <a:bodyPr>
            <a:noAutofit/>
          </a:bodyPr>
          <a:lstStyle/>
          <a:p>
            <a:r>
              <a:rPr lang="en-US" sz="3600" i="1" dirty="0"/>
              <a:t>Yes, my friends… there is a </a:t>
            </a:r>
          </a:p>
          <a:p>
            <a:r>
              <a:rPr lang="en-US" sz="3600" i="1" dirty="0">
                <a:solidFill>
                  <a:srgbClr val="FF3399"/>
                </a:solidFill>
              </a:rPr>
              <a:t>Barbie for that.</a:t>
            </a:r>
            <a:r>
              <a:rPr lang="en-US" sz="3600" i="1" dirty="0"/>
              <a:t> </a:t>
            </a:r>
          </a:p>
          <a:p>
            <a:r>
              <a:rPr lang="en-US" sz="3600" i="1" dirty="0"/>
              <a:t>We are not alone!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F3C756-DDEE-102A-DB51-F3B6C6D2EA5C}"/>
              </a:ext>
            </a:extLst>
          </p:cNvPr>
          <p:cNvSpPr/>
          <p:nvPr/>
        </p:nvSpPr>
        <p:spPr>
          <a:xfrm>
            <a:off x="0" y="5503884"/>
            <a:ext cx="12192000" cy="13541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8CF3E0-6BF1-BE36-C29D-FEEB04B37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055" y="5765333"/>
            <a:ext cx="3371094" cy="9386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06AF41-0FD9-8D19-689F-DA9C35ECF2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031" y="1104967"/>
            <a:ext cx="2188441" cy="41570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B0E858-9D1E-C2C7-FB5E-A12AB2D56D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984" y="1195078"/>
            <a:ext cx="2599772" cy="403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42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8C22EBF-BE4C-C944-9C16-76AF8B289D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5490" t="11078" r="27790" b="45495"/>
          <a:stretch>
            <a:fillRect/>
          </a:stretch>
        </p:blipFill>
        <p:spPr>
          <a:xfrm>
            <a:off x="147410" y="1224116"/>
            <a:ext cx="12044590" cy="440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6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F974059-66C2-DC53-CD59-7FC36C89E49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5711" t="9235" r="14097" b="13731"/>
          <a:stretch>
            <a:fillRect/>
          </a:stretch>
        </p:blipFill>
        <p:spPr>
          <a:xfrm>
            <a:off x="677822" y="168409"/>
            <a:ext cx="10836355" cy="668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28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EFCF0D4-00CC-1A1B-9A31-A0731AC3466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4876" t="11000" r="12953" b="13979"/>
          <a:stretch>
            <a:fillRect/>
          </a:stretch>
        </p:blipFill>
        <p:spPr>
          <a:xfrm>
            <a:off x="204062" y="403170"/>
            <a:ext cx="11783876" cy="605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1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B009B8C-CDD3-9BF5-342A-1F69F75D6F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5578" t="11151" r="13883" b="37777"/>
          <a:stretch>
            <a:fillRect/>
          </a:stretch>
        </p:blipFill>
        <p:spPr>
          <a:xfrm>
            <a:off x="436709" y="1021383"/>
            <a:ext cx="11318581" cy="458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38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AE7F786-1277-6589-794B-2E6C8A270B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5168" t="10706" r="13746" b="34964"/>
          <a:stretch>
            <a:fillRect/>
          </a:stretch>
        </p:blipFill>
        <p:spPr>
          <a:xfrm>
            <a:off x="167445" y="1047135"/>
            <a:ext cx="11857110" cy="446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75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1CE0EFF-DA75-C1D8-7819-56832A7F00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491" t="9996" r="10563" b="12586"/>
          <a:stretch>
            <a:fillRect/>
          </a:stretch>
        </p:blipFill>
        <p:spPr>
          <a:xfrm>
            <a:off x="97938" y="317505"/>
            <a:ext cx="11996123" cy="622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5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33B897B-85BE-ADBE-8314-C0906AC6E10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320" t="9478" r="16788" b="37748"/>
          <a:stretch>
            <a:fillRect/>
          </a:stretch>
        </p:blipFill>
        <p:spPr>
          <a:xfrm>
            <a:off x="136476" y="442450"/>
            <a:ext cx="11919048" cy="50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4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1E903F-C22A-5276-0F96-CC740B47B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9935" y="317468"/>
            <a:ext cx="11090788" cy="577534"/>
          </a:xfrm>
        </p:spPr>
        <p:txBody>
          <a:bodyPr>
            <a:noAutofit/>
          </a:bodyPr>
          <a:lstStyle/>
          <a:p>
            <a:r>
              <a:rPr lang="en-US" sz="3200" dirty="0"/>
              <a:t>Menopause symptoms that negatively affect sexual desire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F881A7E-CE64-7671-7EFA-D4FD5D19F11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086100" y="710443"/>
            <a:ext cx="5984158" cy="624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2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2A036C3-B706-4643-22B2-31E33E57C8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5654" t="8731" r="21215" b="33670"/>
          <a:stretch>
            <a:fillRect/>
          </a:stretch>
        </p:blipFill>
        <p:spPr>
          <a:xfrm>
            <a:off x="287032" y="560438"/>
            <a:ext cx="11617935" cy="514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2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D212447-F3D2-0DEC-2527-6EB1FA2F0E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056" t="10479" r="3866" b="31100"/>
          <a:stretch>
            <a:fillRect/>
          </a:stretch>
        </p:blipFill>
        <p:spPr>
          <a:xfrm>
            <a:off x="0" y="368708"/>
            <a:ext cx="12181026" cy="498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51F8E-6FA6-8D57-73BC-112661F5E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27D25-87E0-830E-89F4-245CC09E52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6865"/>
            <a:ext cx="9144000" cy="1354116"/>
          </a:xfrm>
        </p:spPr>
        <p:txBody>
          <a:bodyPr>
            <a:normAutofit fontScale="90000"/>
          </a:bodyPr>
          <a:lstStyle/>
          <a:p>
            <a:r>
              <a:rPr lang="en-US" sz="7200" dirty="0"/>
              <a:t>Michelle Hauser, PA-C</a:t>
            </a:r>
            <a:br>
              <a:rPr lang="en-US" sz="7200" dirty="0"/>
            </a:br>
            <a:r>
              <a:rPr lang="en-US" sz="6700" dirty="0"/>
              <a:t>Urology/ Menopause Health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DABF0F-19D0-1E79-4F35-53C1C04EA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7600" y="3018294"/>
            <a:ext cx="9550400" cy="2122666"/>
          </a:xfrm>
        </p:spPr>
        <p:txBody>
          <a:bodyPr>
            <a:normAutofit/>
          </a:bodyPr>
          <a:lstStyle/>
          <a:p>
            <a:r>
              <a:rPr lang="en-US" sz="4400" dirty="0"/>
              <a:t>YOU DESERVE TO THRIVE, </a:t>
            </a:r>
          </a:p>
          <a:p>
            <a:r>
              <a:rPr lang="en-US" sz="4400" dirty="0"/>
              <a:t>NOT JUST SURVIVE!!!!!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C3E5B8-BA84-BEF7-5D0C-471A7092CB74}"/>
              </a:ext>
            </a:extLst>
          </p:cNvPr>
          <p:cNvSpPr/>
          <p:nvPr/>
        </p:nvSpPr>
        <p:spPr>
          <a:xfrm>
            <a:off x="0" y="5503883"/>
            <a:ext cx="12192000" cy="13541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8A037E-2154-F476-108C-0473C7499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800" y="5871196"/>
            <a:ext cx="3001640" cy="83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3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5558CB7-0476-4BC9-8648-E4B3F6E380C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455" t="10558" r="5979" b="10054"/>
          <a:stretch>
            <a:fillRect/>
          </a:stretch>
        </p:blipFill>
        <p:spPr>
          <a:xfrm>
            <a:off x="253196" y="482966"/>
            <a:ext cx="11685607" cy="589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8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8E850C2-9035-E885-DDA1-DACB5BC7B2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568" t="10388" r="14517" b="23281"/>
          <a:stretch>
            <a:fillRect/>
          </a:stretch>
        </p:blipFill>
        <p:spPr>
          <a:xfrm>
            <a:off x="219865" y="457199"/>
            <a:ext cx="11972135" cy="558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0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5F2304D-9BC3-5E89-7840-8972CE46171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1426" t="5067" r="13833" b="17050"/>
          <a:stretch>
            <a:fillRect/>
          </a:stretch>
        </p:blipFill>
        <p:spPr>
          <a:xfrm>
            <a:off x="55273" y="130278"/>
            <a:ext cx="11477965" cy="672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81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C5CA878-C221-1CF7-2DA4-03B3280700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788" t="9671" r="7754" b="9553"/>
          <a:stretch>
            <a:fillRect/>
          </a:stretch>
        </p:blipFill>
        <p:spPr>
          <a:xfrm>
            <a:off x="242416" y="352735"/>
            <a:ext cx="11707167" cy="615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21BB8C9-8C9A-6246-4EC7-7F5F2FF0B91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786" t="9751" r="15841" b="19145"/>
          <a:stretch>
            <a:fillRect/>
          </a:stretch>
        </p:blipFill>
        <p:spPr>
          <a:xfrm>
            <a:off x="125563" y="382159"/>
            <a:ext cx="11940873" cy="609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83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6007558-94E0-FEC9-8C43-96563BB58C1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563" t="7190" r="24579" b="43579"/>
          <a:stretch>
            <a:fillRect/>
          </a:stretch>
        </p:blipFill>
        <p:spPr>
          <a:xfrm>
            <a:off x="433410" y="958646"/>
            <a:ext cx="11645002" cy="461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7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CEF1C9E-8A2E-47DD-8BBA-F86858AF9D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437" t="9033" r="13712" b="51136"/>
          <a:stretch>
            <a:fillRect/>
          </a:stretch>
        </p:blipFill>
        <p:spPr>
          <a:xfrm>
            <a:off x="83358" y="1312607"/>
            <a:ext cx="11921829" cy="337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804D388-141D-CCFD-5D23-957F6D12EF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5443" t="10208" r="4645" b="19175"/>
          <a:stretch>
            <a:fillRect/>
          </a:stretch>
        </p:blipFill>
        <p:spPr>
          <a:xfrm>
            <a:off x="152401" y="271511"/>
            <a:ext cx="11970773" cy="528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13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9D0F21D-754B-0DFC-82A2-E453624B47A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5861" t="10067" r="15596" b="36093"/>
          <a:stretch>
            <a:fillRect/>
          </a:stretch>
        </p:blipFill>
        <p:spPr>
          <a:xfrm>
            <a:off x="33392" y="1091380"/>
            <a:ext cx="12125215" cy="467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4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ACAF86A-1139-17CA-1800-EDA4FB669E6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615" t="10311" r="7819" b="39471"/>
          <a:stretch>
            <a:fillRect/>
          </a:stretch>
        </p:blipFill>
        <p:spPr>
          <a:xfrm>
            <a:off x="62245" y="707922"/>
            <a:ext cx="12067509" cy="393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7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EE653-60A1-75B9-3465-8F97A1ACF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39366E9-5859-5692-5555-B45BA631C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6632" y="1853199"/>
            <a:ext cx="9694238" cy="3650684"/>
          </a:xfrm>
        </p:spPr>
        <p:txBody>
          <a:bodyPr>
            <a:noAutofit/>
          </a:bodyPr>
          <a:lstStyle/>
          <a:p>
            <a:r>
              <a:rPr lang="en-US" sz="3200" dirty="0"/>
              <a:t>THANK YOU TO OUR MOTHERS, GRANDMOTHERS FOR ENDURING MENOPAUSE SYMPTOMS WITHOUT BATTING AN EYE!</a:t>
            </a:r>
          </a:p>
          <a:p>
            <a:endParaRPr lang="en-US" sz="3200" dirty="0"/>
          </a:p>
          <a:p>
            <a:r>
              <a:rPr lang="en-US" sz="3200" dirty="0"/>
              <a:t>THANK YOU TO THE Gen X and Y and MILLENNIALS FOR ASKING THE TOUGH QUESTIONS AND DEMANDING ANSWERS!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A80790-2038-538F-2F8F-C2459A964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804283" cy="1600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7968B40-60B5-AB40-1CD7-29FEC694FF1B}"/>
              </a:ext>
            </a:extLst>
          </p:cNvPr>
          <p:cNvSpPr/>
          <p:nvPr/>
        </p:nvSpPr>
        <p:spPr>
          <a:xfrm>
            <a:off x="0" y="5503883"/>
            <a:ext cx="12192000" cy="13541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77DFA4-2729-8867-7149-CB1D5D747D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291" y="5756881"/>
            <a:ext cx="3334149" cy="92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2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CE82E2F-A07F-371A-A2D2-F90D944694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775" t="11091" r="15217" b="31328"/>
          <a:stretch>
            <a:fillRect/>
          </a:stretch>
        </p:blipFill>
        <p:spPr>
          <a:xfrm>
            <a:off x="267857" y="825910"/>
            <a:ext cx="11656285" cy="477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32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58B1CE3-A806-9978-3ECA-8BC8DD388E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531" t="11843" r="11180" b="11974"/>
          <a:stretch>
            <a:fillRect/>
          </a:stretch>
        </p:blipFill>
        <p:spPr>
          <a:xfrm>
            <a:off x="133626" y="361336"/>
            <a:ext cx="11924748" cy="613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07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466B5-4C07-6380-7501-6F0EE8D14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6323"/>
            <a:ext cx="10515600" cy="940813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MENOPAUSE MARIE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47D7B75-4F37-4927-14F3-DD22A9B4AD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151671" y="918688"/>
            <a:ext cx="3888658" cy="583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20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05CB2-BF0E-5965-20F8-CDD1689A8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54" y="32088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Menopause Toolkit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8DC79A-869B-A108-EC2A-05BAA7DF37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0018" y="1469463"/>
            <a:ext cx="9698672" cy="480218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 b="1" dirty="0"/>
              <a:t>ANTI-INFLAMMATORY APPROACH TO NUTRITION-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br>
              <a:rPr lang="en-US" sz="11100" b="1" dirty="0"/>
            </a:br>
            <a:r>
              <a:rPr lang="en-US" sz="11100" b="1" dirty="0"/>
              <a:t>Fiber- 30 grams daily</a:t>
            </a:r>
          </a:p>
          <a:p>
            <a:pPr marL="0" indent="0">
              <a:buNone/>
            </a:pPr>
            <a:r>
              <a:rPr lang="en-US" sz="11100" b="1" dirty="0"/>
              <a:t>Protein- 0.8 gm-1.5gm/kg daily (30 gm for breakfast)</a:t>
            </a:r>
          </a:p>
          <a:p>
            <a:pPr marL="0" indent="0">
              <a:buNone/>
            </a:pPr>
            <a:r>
              <a:rPr lang="en-US" sz="11100" b="1" dirty="0"/>
              <a:t>Vit D- 2,000-4,000 IU daily</a:t>
            </a:r>
          </a:p>
          <a:p>
            <a:pPr marL="0" indent="0">
              <a:buNone/>
            </a:pPr>
            <a:r>
              <a:rPr lang="en-US" sz="11100" b="1" dirty="0"/>
              <a:t>Magnesium </a:t>
            </a:r>
            <a:r>
              <a:rPr lang="en-US" sz="11100" b="1" dirty="0" err="1"/>
              <a:t>theonate</a:t>
            </a:r>
            <a:endParaRPr lang="en-US" sz="11100" b="1" dirty="0"/>
          </a:p>
          <a:p>
            <a:pPr marL="0" indent="0">
              <a:buNone/>
            </a:pPr>
            <a:r>
              <a:rPr lang="en-US" sz="11100" b="1" dirty="0"/>
              <a:t>Omega 3 daily</a:t>
            </a:r>
          </a:p>
          <a:p>
            <a:pPr marL="0" indent="0">
              <a:buNone/>
            </a:pPr>
            <a:r>
              <a:rPr lang="en-US" sz="11100" b="1" dirty="0"/>
              <a:t>Creatine- 5 gm daily </a:t>
            </a:r>
          </a:p>
          <a:p>
            <a:pPr marL="0" indent="0">
              <a:buNone/>
            </a:pPr>
            <a:endParaRPr lang="en-US" sz="5900" b="1" dirty="0"/>
          </a:p>
          <a:p>
            <a:pPr marL="0" indent="0">
              <a:buNone/>
            </a:pPr>
            <a:r>
              <a:rPr lang="en-US" sz="11200" b="1" dirty="0"/>
              <a:t>EXERCISE- 150 minutes/ week</a:t>
            </a:r>
          </a:p>
          <a:p>
            <a:pPr marL="0" indent="0">
              <a:buNone/>
            </a:pPr>
            <a:r>
              <a:rPr lang="en-US" sz="11200" b="1" dirty="0"/>
              <a:t>STRENGTH TRAINING- 2-3 times/week</a:t>
            </a:r>
          </a:p>
          <a:p>
            <a:pPr marL="0" indent="0">
              <a:buNone/>
            </a:pPr>
            <a:r>
              <a:rPr lang="en-US" sz="11200" b="1" dirty="0"/>
              <a:t>MINDFULNESS EXERCISES/JOURNALING-Daily</a:t>
            </a:r>
          </a:p>
          <a:p>
            <a:pPr marL="0" indent="0">
              <a:buNone/>
            </a:pPr>
            <a:r>
              <a:rPr lang="en-US" sz="59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005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31FDD01-3F1D-9BFF-6FAE-B7A1C8CDE9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371849" y="308611"/>
            <a:ext cx="6101477" cy="615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86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3B60CA6-4759-1560-556A-B4EAABABF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382" y="262147"/>
            <a:ext cx="4222470" cy="6333706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B152AA7-3434-EA77-B450-4C8325C117F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19275" y="737419"/>
            <a:ext cx="3328107" cy="5028573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FD925DC-A69F-B28C-9FEE-51A4B54DD3D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8057615" y="579340"/>
            <a:ext cx="3297773" cy="508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14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9773B-B4B8-056C-1D30-EBA82AA97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3573" y="1120878"/>
            <a:ext cx="9076944" cy="3757330"/>
          </a:xfrm>
        </p:spPr>
        <p:txBody>
          <a:bodyPr>
            <a:normAutofit fontScale="90000"/>
          </a:bodyPr>
          <a:lstStyle/>
          <a:p>
            <a:r>
              <a:rPr lang="en-US" sz="7300" dirty="0"/>
              <a:t>THANK YOU!!!</a:t>
            </a:r>
            <a:br>
              <a:rPr lang="en-US" sz="7300" dirty="0"/>
            </a:br>
            <a:br>
              <a:rPr lang="en-US" sz="7300" dirty="0"/>
            </a:br>
            <a:r>
              <a:rPr lang="en-US" sz="7300" dirty="0"/>
              <a:t>YOU MATTER TO US!!!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D9EAD9-2D94-CB31-7EC1-4D02CE4359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1056" y="5672122"/>
            <a:ext cx="9144000" cy="551698"/>
          </a:xfrm>
        </p:spPr>
        <p:txBody>
          <a:bodyPr/>
          <a:lstStyle/>
          <a:p>
            <a:r>
              <a:rPr lang="en-US" dirty="0"/>
              <a:t>SLIDES COMPLIMENTS OF NORTH AMERICA MENOPASE SOCIETY</a:t>
            </a:r>
          </a:p>
        </p:txBody>
      </p:sp>
    </p:spTree>
    <p:extLst>
      <p:ext uri="{BB962C8B-B14F-4D97-AF65-F5344CB8AC3E}">
        <p14:creationId xmlns:p14="http://schemas.microsoft.com/office/powerpoint/2010/main" val="314432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1A6E8-BD36-F4FB-4140-1AB8FFD11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60C40-14CA-D133-60E5-C1130AA81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1860" y="1740026"/>
            <a:ext cx="9144000" cy="1354116"/>
          </a:xfrm>
        </p:spPr>
        <p:txBody>
          <a:bodyPr>
            <a:normAutofit fontScale="90000"/>
          </a:bodyPr>
          <a:lstStyle/>
          <a:p>
            <a:r>
              <a:rPr lang="en-US" sz="7200" dirty="0"/>
              <a:t>Timothy Raichle, MD</a:t>
            </a:r>
            <a:br>
              <a:rPr lang="en-US" sz="7200" dirty="0"/>
            </a:br>
            <a:r>
              <a:rPr lang="en-US" sz="7200" dirty="0"/>
              <a:t>OB/GYN-Women’s Health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83B9B6-E70E-6892-C932-E02D253FC458}"/>
              </a:ext>
            </a:extLst>
          </p:cNvPr>
          <p:cNvSpPr/>
          <p:nvPr/>
        </p:nvSpPr>
        <p:spPr>
          <a:xfrm>
            <a:off x="0" y="5525613"/>
            <a:ext cx="12192000" cy="13541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A1968-320D-62AB-8B06-CF56607AE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309" y="5822332"/>
            <a:ext cx="3177131" cy="88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89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FCC68-2713-457B-BFE4-7FD791E98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4186D-A84C-B015-5D5B-7941842258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55847"/>
            <a:ext cx="9144000" cy="1354116"/>
          </a:xfrm>
        </p:spPr>
        <p:txBody>
          <a:bodyPr>
            <a:normAutofit fontScale="90000"/>
          </a:bodyPr>
          <a:lstStyle/>
          <a:p>
            <a:r>
              <a:rPr lang="en-US" sz="7200" dirty="0"/>
              <a:t>Emily Stormont, LCSW</a:t>
            </a:r>
            <a:br>
              <a:rPr lang="en-US" sz="7200" dirty="0"/>
            </a:br>
            <a:r>
              <a:rPr lang="en-US" sz="7200" dirty="0"/>
              <a:t>Behavioral Health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B0BDEC-33E4-4D58-2D30-9A95CBC96A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454" y="3509963"/>
            <a:ext cx="9144000" cy="16557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4E6CCC-BF9F-77E3-1ABB-3BB2A8003320}"/>
              </a:ext>
            </a:extLst>
          </p:cNvPr>
          <p:cNvSpPr/>
          <p:nvPr/>
        </p:nvSpPr>
        <p:spPr>
          <a:xfrm>
            <a:off x="0" y="5525613"/>
            <a:ext cx="12192000" cy="13541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8B985C-C359-304A-571E-FA7D4E2315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745" y="5881483"/>
            <a:ext cx="2964695" cy="82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8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Stress &amp; Menopause</a:t>
            </a:r>
          </a:p>
        </p:txBody>
      </p:sp>
      <p:pic>
        <p:nvPicPr>
          <p:cNvPr id="1026" name="Picture 2" descr="Satellite Applications for Geoscience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221" y="1332796"/>
            <a:ext cx="7376431" cy="552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03437" y="1836875"/>
            <a:ext cx="4121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Vasomotor Symptoms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2022" y="3678030"/>
            <a:ext cx="5216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Body Changes/Body Image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06562" y="5168921"/>
            <a:ext cx="3269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Systemic Issues</a:t>
            </a:r>
          </a:p>
        </p:txBody>
      </p:sp>
    </p:spTree>
    <p:extLst>
      <p:ext uri="{BB962C8B-B14F-4D97-AF65-F5344CB8AC3E}">
        <p14:creationId xmlns:p14="http://schemas.microsoft.com/office/powerpoint/2010/main" val="177402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D4BB7-0046-8FFA-8278-1D22D6C9D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66A7F06-C9BB-83F8-1559-96EEEBE46F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859" y="1544347"/>
            <a:ext cx="11982281" cy="3981266"/>
          </a:xfrm>
        </p:spPr>
        <p:txBody>
          <a:bodyPr>
            <a:normAutofit/>
          </a:bodyPr>
          <a:lstStyle/>
          <a:p>
            <a:r>
              <a:rPr lang="en-US" sz="3200" dirty="0"/>
              <a:t>Menopause</a:t>
            </a:r>
          </a:p>
          <a:p>
            <a:endParaRPr lang="en-US" sz="3200" dirty="0"/>
          </a:p>
          <a:p>
            <a:r>
              <a:rPr lang="en-US" sz="3200" dirty="0"/>
              <a:t>A normal, natural event, defined by the final menstrual period (FMP) and confirmed after 1 year of no menstrual bleeding.</a:t>
            </a:r>
          </a:p>
          <a:p>
            <a:r>
              <a:rPr lang="en-US" sz="3200" dirty="0"/>
              <a:t>Represents the permanent cessation of menses resulting from loss of ovarian follicular function, usually because of aging.</a:t>
            </a:r>
          </a:p>
          <a:p>
            <a:r>
              <a:rPr lang="en-US" sz="3200" dirty="0"/>
              <a:t>Normally occurs between the ages of 40 and 58 years.</a:t>
            </a:r>
          </a:p>
          <a:p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9CB13E-41A9-B02B-0740-65F689FE82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9" y="88879"/>
            <a:ext cx="2043538" cy="181239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E083929-E00E-0F06-B9DB-2D7AD67300CB}"/>
              </a:ext>
            </a:extLst>
          </p:cNvPr>
          <p:cNvSpPr/>
          <p:nvPr/>
        </p:nvSpPr>
        <p:spPr>
          <a:xfrm>
            <a:off x="0" y="5525613"/>
            <a:ext cx="12192000" cy="13541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1792E5-E13C-EE8D-83EA-AD247F9DDD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673" y="5525613"/>
            <a:ext cx="4242767" cy="118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2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 Fatigue &amp; Comparison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19240" b="22030"/>
          <a:stretch>
            <a:fillRect/>
          </a:stretch>
        </p:blipFill>
        <p:spPr>
          <a:xfrm>
            <a:off x="310218" y="1843548"/>
            <a:ext cx="4119846" cy="26570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l="6652" t="33096" r="6652" b="31809"/>
          <a:stretch>
            <a:fillRect/>
          </a:stretch>
        </p:blipFill>
        <p:spPr>
          <a:xfrm>
            <a:off x="4386925" y="2357439"/>
            <a:ext cx="3072810" cy="12438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9734" y="2217055"/>
            <a:ext cx="3723673" cy="22835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rcRect l="28081"/>
          <a:stretch>
            <a:fillRect/>
          </a:stretch>
        </p:blipFill>
        <p:spPr>
          <a:xfrm>
            <a:off x="5029199" y="3503675"/>
            <a:ext cx="2094271" cy="292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6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Mental Health Supports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57188"/>
          </a:xfrm>
        </p:spPr>
        <p:txBody>
          <a:bodyPr/>
          <a:lstStyle/>
          <a:p>
            <a:r>
              <a:rPr lang="en-US" dirty="0"/>
              <a:t>Stressors can lead to anxiety, depression and disordered eating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4000" dirty="0"/>
              <a:t>Level 2 interventions</a:t>
            </a:r>
          </a:p>
          <a:p>
            <a:pPr lvl="1"/>
            <a:r>
              <a:rPr lang="en-US" sz="3600" dirty="0"/>
              <a:t>Cognitive Behavioral Therapy</a:t>
            </a:r>
          </a:p>
          <a:p>
            <a:pPr lvl="1"/>
            <a:r>
              <a:rPr lang="en-US" sz="3600" dirty="0"/>
              <a:t>Acceptance and Commitment therapy</a:t>
            </a:r>
          </a:p>
          <a:p>
            <a:pPr lvl="1"/>
            <a:r>
              <a:rPr lang="en-US" sz="3600" dirty="0"/>
              <a:t>Therapy + Medication</a:t>
            </a:r>
          </a:p>
          <a:p>
            <a:pPr lvl="2"/>
            <a:r>
              <a:rPr lang="en-US" sz="2800" dirty="0"/>
              <a:t>SSRIs, SNRIs, sleep</a:t>
            </a:r>
          </a:p>
          <a:p>
            <a:pPr lvl="2"/>
            <a:r>
              <a:rPr lang="en-US" sz="2800" dirty="0"/>
              <a:t>Supplements 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4710" y="2659207"/>
            <a:ext cx="4033595" cy="268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13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Level 1 Supports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7330" y="1892084"/>
            <a:ext cx="3222171" cy="21442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012" y="1892084"/>
            <a:ext cx="3816180" cy="21442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0703" y="1892084"/>
            <a:ext cx="3222170" cy="21442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4466" y="4145323"/>
            <a:ext cx="3210069" cy="24044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0981" y="4145324"/>
            <a:ext cx="3397834" cy="226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69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C3BB0-0985-474F-0B0E-233CAD59E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13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7500" dirty="0"/>
              <a:t>Panel Discussion</a:t>
            </a:r>
          </a:p>
        </p:txBody>
      </p:sp>
    </p:spTree>
    <p:extLst>
      <p:ext uri="{BB962C8B-B14F-4D97-AF65-F5344CB8AC3E}">
        <p14:creationId xmlns:p14="http://schemas.microsoft.com/office/powerpoint/2010/main" val="308532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0143FA7-D04A-3852-B5C9-72455FB52CC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108" y="56197"/>
            <a:ext cx="5290291" cy="680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66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CA8E6-6EB9-B1EF-2EB5-EFA1B66B8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7889A8E-D2B1-F2C9-DC90-3018FF95D9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873" y="1976726"/>
            <a:ext cx="9144000" cy="2439001"/>
          </a:xfrm>
        </p:spPr>
        <p:txBody>
          <a:bodyPr>
            <a:normAutofit fontScale="92500"/>
          </a:bodyPr>
          <a:lstStyle/>
          <a:p>
            <a:r>
              <a:rPr lang="en-US" sz="4300" dirty="0">
                <a:latin typeface="Avenir Next LT Pro Demi" panose="020B0704020202020204" pitchFamily="34" charset="0"/>
              </a:rPr>
              <a:t>Thank you for joining us! </a:t>
            </a:r>
          </a:p>
          <a:p>
            <a:endParaRPr lang="en-US" dirty="0">
              <a:latin typeface="Avenir Next LT Pro Demi" panose="020B0704020202020204" pitchFamily="34" charset="0"/>
            </a:endParaRPr>
          </a:p>
          <a:p>
            <a:r>
              <a:rPr lang="en-US" sz="6600" dirty="0">
                <a:latin typeface="Avenir Next LT Pro Demi" panose="020B0704020202020204" pitchFamily="34" charset="0"/>
              </a:rPr>
              <a:t>We’re All In This Together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45AFB6-9E77-03D3-97C0-2CBF62199B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0" y="52825"/>
            <a:ext cx="5742621" cy="15989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5B44C5-B8D7-EEE8-3B75-02E22EB171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08" b="16542"/>
          <a:stretch>
            <a:fillRect/>
          </a:stretch>
        </p:blipFill>
        <p:spPr>
          <a:xfrm>
            <a:off x="789576" y="4447721"/>
            <a:ext cx="10612848" cy="235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78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7A6A64-CE9A-68C8-E0EA-75F7FD1BF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32" y="241935"/>
            <a:ext cx="5916168" cy="4669278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163928-2483-11C9-4A4D-9BC6CDF174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0" y="520065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2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19863F2-4CCF-E128-A8C9-418BB6C946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092" t="9645" r="7154" b="15737"/>
          <a:stretch>
            <a:fillRect/>
          </a:stretch>
        </p:blipFill>
        <p:spPr>
          <a:xfrm>
            <a:off x="206478" y="206477"/>
            <a:ext cx="11985522" cy="648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92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41EF0295-352B-93F7-F7B3-74B5CDC3EA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3702" t="9263" r="4759"/>
          <a:stretch>
            <a:fillRect/>
          </a:stretch>
        </p:blipFill>
        <p:spPr>
          <a:xfrm>
            <a:off x="0" y="73743"/>
            <a:ext cx="12167590" cy="678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34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2846</TotalTime>
  <Words>662</Words>
  <Application>Microsoft Office PowerPoint</Application>
  <PresentationFormat>Widescreen</PresentationFormat>
  <Paragraphs>102</Paragraphs>
  <Slides>65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0" baseType="lpstr">
      <vt:lpstr>Aptos</vt:lpstr>
      <vt:lpstr>Aptos Display</vt:lpstr>
      <vt:lpstr>Arial</vt:lpstr>
      <vt:lpstr>Avenir Next LT Pro Demi</vt:lpstr>
      <vt:lpstr>Office Theme</vt:lpstr>
      <vt:lpstr>We’re In This Together</vt:lpstr>
      <vt:lpstr>PowerPoint Presentation</vt:lpstr>
      <vt:lpstr>Menopausal Barbie</vt:lpstr>
      <vt:lpstr>Michelle Hauser, PA-C Urology/ Menopause Health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Pelvic Floor Physical Therapy Team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MENOPAUSE MARIE </vt:lpstr>
      <vt:lpstr>Menopause Toolkit</vt:lpstr>
      <vt:lpstr>PowerPoint Presentation</vt:lpstr>
      <vt:lpstr>PowerPoint Presentation</vt:lpstr>
      <vt:lpstr>THANK YOU!!!  YOU MATTER TO US!!! </vt:lpstr>
      <vt:lpstr>Timothy Raichle, MD OB/GYN-Women’s Health</vt:lpstr>
      <vt:lpstr>Emily Stormont, LCSW Behavioral Health</vt:lpstr>
      <vt:lpstr> Stress &amp; Menopause</vt:lpstr>
      <vt:lpstr>Decision Fatigue &amp; Comparison</vt:lpstr>
      <vt:lpstr>Mental Health Supports</vt:lpstr>
      <vt:lpstr>Level 1 Supports</vt:lpstr>
      <vt:lpstr>Panel Discussion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Tammie Jamiska</dc:creator>
  <cp:lastModifiedBy>Tammie Jamiska</cp:lastModifiedBy>
  <cp:revision>29</cp:revision>
  <cp:lastPrinted>2026-03-25T20:39:57Z</cp:lastPrinted>
  <dcterms:created xsi:type="dcterms:W3CDTF">2026-02-26T15:56:31Z</dcterms:created>
  <dcterms:modified xsi:type="dcterms:W3CDTF">2026-03-26T13:30:35Z</dcterms:modified>
</cp:coreProperties>
</file>